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Light" charset="1" panose="000004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3.png" Type="http://schemas.openxmlformats.org/officeDocument/2006/relationships/image"/><Relationship Id="rId5" Target="../media/image48.jpeg" Type="http://schemas.openxmlformats.org/officeDocument/2006/relationships/image"/><Relationship Id="rId6" Target="../media/VAG2MJBTINo.mp4" Type="http://schemas.openxmlformats.org/officeDocument/2006/relationships/video"/><Relationship Id="rId7" Target="../media/VAG2MJBTINo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.pn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42.jpeg" Type="http://schemas.openxmlformats.org/officeDocument/2006/relationships/image"/><Relationship Id="rId8" Target="../media/image43.jpeg" Type="http://schemas.openxmlformats.org/officeDocument/2006/relationships/image"/><Relationship Id="rId9" Target="../media/image4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0740" y="0"/>
            <a:ext cx="10287260" cy="10298430"/>
          </a:xfrm>
          <a:custGeom>
            <a:avLst/>
            <a:gdLst/>
            <a:ahLst/>
            <a:cxnLst/>
            <a:rect r="r" b="b" t="t" l="l"/>
            <a:pathLst>
              <a:path h="10298430" w="10287260">
                <a:moveTo>
                  <a:pt x="0" y="0"/>
                </a:moveTo>
                <a:lnTo>
                  <a:pt x="10287260" y="0"/>
                </a:lnTo>
                <a:lnTo>
                  <a:pt x="1028726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9837" y="86973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809" y="2135541"/>
            <a:ext cx="3871600" cy="3871600"/>
          </a:xfrm>
          <a:custGeom>
            <a:avLst/>
            <a:gdLst/>
            <a:ahLst/>
            <a:cxnLst/>
            <a:rect r="r" b="b" t="t" l="l"/>
            <a:pathLst>
              <a:path h="3871600" w="3871600">
                <a:moveTo>
                  <a:pt x="0" y="0"/>
                </a:moveTo>
                <a:lnTo>
                  <a:pt x="3871600" y="0"/>
                </a:lnTo>
                <a:lnTo>
                  <a:pt x="3871600" y="3871600"/>
                </a:lnTo>
                <a:lnTo>
                  <a:pt x="0" y="387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3506" y="1894745"/>
            <a:ext cx="6752844" cy="494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6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УМНЫЙ ПОМОЩНИК </a:t>
            </a:r>
            <a:r>
              <a:rPr lang="en-US" sz="763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BIGWISE </a:t>
            </a:r>
            <a:r>
              <a:rPr lang="en-US" sz="76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76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ВОДИТЕЛЯ </a:t>
            </a:r>
            <a:r>
              <a:rPr lang="en-US" sz="763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DRIVEE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6809" y="6716533"/>
            <a:ext cx="6290778" cy="235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678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КОМАНДА: </a:t>
            </a:r>
            <a:r>
              <a:rPr lang="en-US" sz="6789" b="tru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TRY/CATCH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809" y="721678"/>
            <a:ext cx="122155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СТАРТОВЫЙ ОНЛАЙН-ХАКАТОН «МОЯ ПРОФЕССИЯ – ИТ»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51160" y="0"/>
            <a:ext cx="21039242" cy="10526962"/>
          </a:xfrm>
          <a:custGeom>
            <a:avLst/>
            <a:gdLst/>
            <a:ahLst/>
            <a:cxnLst/>
            <a:rect r="r" b="b" t="t" l="l"/>
            <a:pathLst>
              <a:path h="10526962" w="21039242">
                <a:moveTo>
                  <a:pt x="0" y="0"/>
                </a:moveTo>
                <a:lnTo>
                  <a:pt x="21039242" y="0"/>
                </a:lnTo>
                <a:lnTo>
                  <a:pt x="21039242" y="10526962"/>
                </a:lnTo>
                <a:lnTo>
                  <a:pt x="0" y="1052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063" y="8937126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0.0000" end="0.021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20536" y="1633906"/>
            <a:ext cx="13102658" cy="68847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4891" y="455420"/>
            <a:ext cx="3209026" cy="11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75"/>
              </a:lnSpc>
            </a:pPr>
            <a:r>
              <a:rPr lang="en-US" sz="8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ДЕМО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3531" y="4193601"/>
            <a:ext cx="6200034" cy="6306199"/>
          </a:xfrm>
          <a:custGeom>
            <a:avLst/>
            <a:gdLst/>
            <a:ahLst/>
            <a:cxnLst/>
            <a:rect r="r" b="b" t="t" l="l"/>
            <a:pathLst>
              <a:path h="6306199" w="6200034">
                <a:moveTo>
                  <a:pt x="0" y="0"/>
                </a:moveTo>
                <a:lnTo>
                  <a:pt x="6200034" y="0"/>
                </a:lnTo>
                <a:lnTo>
                  <a:pt x="6200034" y="6306199"/>
                </a:lnTo>
                <a:lnTo>
                  <a:pt x="0" y="6306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88072" y="-234086"/>
            <a:ext cx="6200034" cy="6306199"/>
          </a:xfrm>
          <a:custGeom>
            <a:avLst/>
            <a:gdLst/>
            <a:ahLst/>
            <a:cxnLst/>
            <a:rect r="r" b="b" t="t" l="l"/>
            <a:pathLst>
              <a:path h="6306199" w="6200034">
                <a:moveTo>
                  <a:pt x="6200034" y="6306199"/>
                </a:moveTo>
                <a:lnTo>
                  <a:pt x="0" y="6306199"/>
                </a:lnTo>
                <a:lnTo>
                  <a:pt x="0" y="0"/>
                </a:lnTo>
                <a:lnTo>
                  <a:pt x="6200034" y="0"/>
                </a:lnTo>
                <a:lnTo>
                  <a:pt x="6200034" y="63061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82718" y="4582174"/>
            <a:ext cx="11522564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62118" y="4677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7682" y="-11430"/>
            <a:ext cx="4545783" cy="10742553"/>
            <a:chOff x="0" y="0"/>
            <a:chExt cx="1197243" cy="282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7243" cy="2829314"/>
            </a:xfrm>
            <a:custGeom>
              <a:avLst/>
              <a:gdLst/>
              <a:ahLst/>
              <a:cxnLst/>
              <a:rect r="r" b="b" t="t" l="l"/>
              <a:pathLst>
                <a:path h="2829314" w="1197243">
                  <a:moveTo>
                    <a:pt x="0" y="0"/>
                  </a:moveTo>
                  <a:lnTo>
                    <a:pt x="1197243" y="0"/>
                  </a:lnTo>
                  <a:lnTo>
                    <a:pt x="1197243" y="2829314"/>
                  </a:lnTo>
                  <a:lnTo>
                    <a:pt x="0" y="2829314"/>
                  </a:lnTo>
                  <a:close/>
                </a:path>
              </a:pathLst>
            </a:custGeom>
            <a:solidFill>
              <a:srgbClr val="A312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97243" cy="2876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03120" y="0"/>
            <a:ext cx="10287260" cy="10298430"/>
          </a:xfrm>
          <a:custGeom>
            <a:avLst/>
            <a:gdLst/>
            <a:ahLst/>
            <a:cxnLst/>
            <a:rect r="r" b="b" t="t" l="l"/>
            <a:pathLst>
              <a:path h="10298430" w="10287260">
                <a:moveTo>
                  <a:pt x="0" y="0"/>
                </a:moveTo>
                <a:lnTo>
                  <a:pt x="10287261" y="0"/>
                </a:lnTo>
                <a:lnTo>
                  <a:pt x="10287261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1279" y="529175"/>
            <a:ext cx="6036265" cy="215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ПРОБЛЕМА</a:t>
            </a:r>
          </a:p>
          <a:p>
            <a:pPr algn="r">
              <a:lnSpc>
                <a:spcPts val="80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57880" y="4546797"/>
            <a:ext cx="5510683" cy="2901105"/>
            <a:chOff x="0" y="0"/>
            <a:chExt cx="7347577" cy="3868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76970" y="812082"/>
              <a:ext cx="692581" cy="2129193"/>
            </a:xfrm>
            <a:custGeom>
              <a:avLst/>
              <a:gdLst/>
              <a:ahLst/>
              <a:cxnLst/>
              <a:rect r="r" b="b" t="t" l="l"/>
              <a:pathLst>
                <a:path h="2129193" w="692581">
                  <a:moveTo>
                    <a:pt x="0" y="0"/>
                  </a:moveTo>
                  <a:lnTo>
                    <a:pt x="692581" y="0"/>
                  </a:lnTo>
                  <a:lnTo>
                    <a:pt x="692581" y="2129193"/>
                  </a:lnTo>
                  <a:lnTo>
                    <a:pt x="0" y="2129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29132"/>
              <a:ext cx="2537688" cy="2422338"/>
            </a:xfrm>
            <a:custGeom>
              <a:avLst/>
              <a:gdLst/>
              <a:ahLst/>
              <a:cxnLst/>
              <a:rect r="r" b="b" t="t" l="l"/>
              <a:pathLst>
                <a:path h="2422338" w="2537688">
                  <a:moveTo>
                    <a:pt x="0" y="0"/>
                  </a:moveTo>
                  <a:lnTo>
                    <a:pt x="2537688" y="0"/>
                  </a:lnTo>
                  <a:lnTo>
                    <a:pt x="2537688" y="2422338"/>
                  </a:lnTo>
                  <a:lnTo>
                    <a:pt x="0" y="2422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708833" y="580901"/>
              <a:ext cx="2638743" cy="2518801"/>
            </a:xfrm>
            <a:custGeom>
              <a:avLst/>
              <a:gdLst/>
              <a:ahLst/>
              <a:cxnLst/>
              <a:rect r="r" b="b" t="t" l="l"/>
              <a:pathLst>
                <a:path h="2518801" w="2638743">
                  <a:moveTo>
                    <a:pt x="0" y="0"/>
                  </a:moveTo>
                  <a:lnTo>
                    <a:pt x="2638744" y="0"/>
                  </a:lnTo>
                  <a:lnTo>
                    <a:pt x="2638744" y="2518801"/>
                  </a:lnTo>
                  <a:lnTo>
                    <a:pt x="0" y="251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275648" y="-47625"/>
              <a:ext cx="3052139" cy="481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6"/>
                </a:lnSpc>
                <a:spcBef>
                  <a:spcPct val="0"/>
                </a:spcBef>
              </a:pPr>
              <a:r>
                <a:rPr lang="en-US" sz="2182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ПУТЬ №2 (400 ₽)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63829" y="3386187"/>
              <a:ext cx="6675777" cy="481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  <a:spcBef>
                  <a:spcPct val="0"/>
                </a:spcBef>
              </a:pPr>
              <a:r>
                <a:rPr lang="en-US" sz="218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ХОРОШИЙ ДОХОД, НО РИСК ОТКАЗА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67393" y="4483626"/>
            <a:ext cx="4900171" cy="2964276"/>
            <a:chOff x="0" y="0"/>
            <a:chExt cx="6533561" cy="39523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00099" y="612936"/>
              <a:ext cx="2733462" cy="2609214"/>
            </a:xfrm>
            <a:custGeom>
              <a:avLst/>
              <a:gdLst/>
              <a:ahLst/>
              <a:cxnLst/>
              <a:rect r="r" b="b" t="t" l="l"/>
              <a:pathLst>
                <a:path h="2609214" w="2733462">
                  <a:moveTo>
                    <a:pt x="0" y="0"/>
                  </a:moveTo>
                  <a:lnTo>
                    <a:pt x="2733462" y="0"/>
                  </a:lnTo>
                  <a:lnTo>
                    <a:pt x="2733462" y="2609213"/>
                  </a:lnTo>
                  <a:lnTo>
                    <a:pt x="0" y="260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904160"/>
              <a:ext cx="2847637" cy="2228276"/>
            </a:xfrm>
            <a:custGeom>
              <a:avLst/>
              <a:gdLst/>
              <a:ahLst/>
              <a:cxnLst/>
              <a:rect r="r" b="b" t="t" l="l"/>
              <a:pathLst>
                <a:path h="2228276" w="2847637">
                  <a:moveTo>
                    <a:pt x="0" y="0"/>
                  </a:moveTo>
                  <a:lnTo>
                    <a:pt x="2847637" y="0"/>
                  </a:lnTo>
                  <a:lnTo>
                    <a:pt x="2847637" y="2228276"/>
                  </a:lnTo>
                  <a:lnTo>
                    <a:pt x="0" y="2228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705803" y="-47625"/>
              <a:ext cx="2994374" cy="491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2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ПУТЬ №1 (350 ₽)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39149" y="3460958"/>
              <a:ext cx="3927681" cy="491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2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СЛАБЫЙ ЗАРАБОТОК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2118522"/>
            <a:ext cx="11348185" cy="194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ВОДИТЕЛИ DRIVEE ЧАСТО СТАЛКИВАЮТСЯ С РИСКОМ ПОТЕРИ ЗАКАЗА ПРИ ЗАВЫШЕНИИ ЦЕНЫ ИЛИ НЕДОЗАРАБОТКА ПРИ ЗАНИЖЕНИИ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4698" y="8361070"/>
            <a:ext cx="12638604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РЕЗУЛЬТАТ: ПОТЕРЯ ВРЕМЕНИ, ДОХОДА И РЕЙТИНГА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914732" y="4677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0412" y="-1662788"/>
            <a:ext cx="11949788" cy="11949788"/>
          </a:xfrm>
          <a:custGeom>
            <a:avLst/>
            <a:gdLst/>
            <a:ahLst/>
            <a:cxnLst/>
            <a:rect r="r" b="b" t="t" l="l"/>
            <a:pathLst>
              <a:path h="11949788" w="11949788">
                <a:moveTo>
                  <a:pt x="0" y="0"/>
                </a:moveTo>
                <a:lnTo>
                  <a:pt x="11949788" y="0"/>
                </a:lnTo>
                <a:lnTo>
                  <a:pt x="11949788" y="11949788"/>
                </a:lnTo>
                <a:lnTo>
                  <a:pt x="0" y="1194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90412" y="1436702"/>
            <a:ext cx="7897588" cy="5029828"/>
            <a:chOff x="0" y="0"/>
            <a:chExt cx="608650" cy="387638"/>
          </a:xfrm>
        </p:grpSpPr>
        <p:sp>
          <p:nvSpPr>
            <p:cNvPr name="Freeform 4" id="4"/>
            <p:cNvSpPr/>
            <p:nvPr/>
          </p:nvSpPr>
          <p:spPr>
            <a:xfrm flipH="false" flipV="false" rot="-12000">
              <a:off x="-675" y="-1061"/>
              <a:ext cx="609999" cy="389760"/>
            </a:xfrm>
            <a:custGeom>
              <a:avLst/>
              <a:gdLst/>
              <a:ahLst/>
              <a:cxnLst/>
              <a:rect r="r" b="b" t="t" l="l"/>
              <a:pathLst>
                <a:path h="389760" w="609999">
                  <a:moveTo>
                    <a:pt x="1353" y="0"/>
                  </a:moveTo>
                  <a:lnTo>
                    <a:pt x="610000" y="2124"/>
                  </a:lnTo>
                  <a:lnTo>
                    <a:pt x="608647" y="389760"/>
                  </a:lnTo>
                  <a:lnTo>
                    <a:pt x="0" y="387635"/>
                  </a:lnTo>
                  <a:close/>
                </a:path>
              </a:pathLst>
            </a:custGeom>
            <a:blipFill>
              <a:blip r:embed="rId4"/>
              <a:stretch>
                <a:fillRect l="-30314" t="-7453" r="-271" b="-750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72896" y="558802"/>
            <a:ext cx="7884357" cy="235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ЦЕЛЕВАЯ АУДИТОРИЯ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896" y="4043690"/>
            <a:ext cx="9612944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заинтересованы в максимизации заработка без потери заказов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896" y="3189615"/>
            <a:ext cx="5910333" cy="8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AC2323"/>
                </a:solidFill>
                <a:latin typeface="DM Sans Bold"/>
                <a:ea typeface="DM Sans Bold"/>
                <a:cs typeface="DM Sans Bold"/>
                <a:sym typeface="DM Sans Bold"/>
              </a:rPr>
              <a:t>ВОДИТЕЛИ DRIVEE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896" y="5595631"/>
            <a:ext cx="8832793" cy="8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AC2323"/>
                </a:solidFill>
                <a:latin typeface="DM Sans Bold"/>
                <a:ea typeface="DM Sans Bold"/>
                <a:cs typeface="DM Sans Bold"/>
                <a:sym typeface="DM Sans Bold"/>
              </a:rPr>
              <a:t>ПАССАЖИРЫ (</a:t>
            </a:r>
            <a:r>
              <a:rPr lang="en-US" b="true" sz="4899" strike="noStrike" u="none">
                <a:solidFill>
                  <a:srgbClr val="AC2323"/>
                </a:solidFill>
                <a:latin typeface="DM Sans Bold"/>
                <a:ea typeface="DM Sans Bold"/>
                <a:cs typeface="DM Sans Bold"/>
                <a:sym typeface="DM Sans Bold"/>
              </a:rPr>
              <a:t>ЗАКАЗЧИКИ</a:t>
            </a:r>
            <a:r>
              <a:rPr lang="en-US" b="true" sz="4899" strike="noStrike" u="none">
                <a:solidFill>
                  <a:srgbClr val="AC2323"/>
                </a:solidFill>
                <a:latin typeface="DM Sans Bold"/>
                <a:ea typeface="DM Sans Bold"/>
                <a:cs typeface="DM Sans Bold"/>
                <a:sym typeface="DM Sans Bold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896" y="6452248"/>
            <a:ext cx="10367606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ценят баланс цены и времени ожидания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хотят прозрачности в формировании стоимости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896" y="7907019"/>
            <a:ext cx="13350626" cy="135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 strike="noStrike" u="none">
                <a:solidFill>
                  <a:srgbClr val="423939"/>
                </a:solidFill>
                <a:latin typeface="Poppins Bold"/>
                <a:ea typeface="Poppins Bold"/>
                <a:cs typeface="Poppins Bold"/>
                <a:sym typeface="Poppins Bold"/>
              </a:rPr>
              <a:t>Объем рынка</a:t>
            </a:r>
            <a:r>
              <a:rPr lang="en-US" sz="3799" strike="noStrike" u="none">
                <a:solidFill>
                  <a:srgbClr val="423939"/>
                </a:solidFill>
                <a:latin typeface="Poppins"/>
                <a:ea typeface="Poppins"/>
                <a:cs typeface="Poppins"/>
                <a:sym typeface="Poppins"/>
              </a:rPr>
              <a:t>: все пользователи платформы Drivee - тысячи водителей и десятки тысяч пассажиров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91966" y="8709579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7" y="5143500"/>
            <a:ext cx="10287000" cy="5131067"/>
          </a:xfrm>
          <a:custGeom>
            <a:avLst/>
            <a:gdLst/>
            <a:ahLst/>
            <a:cxnLst/>
            <a:rect r="r" b="b" t="t" l="l"/>
            <a:pathLst>
              <a:path h="5131067" w="10287000">
                <a:moveTo>
                  <a:pt x="0" y="0"/>
                </a:moveTo>
                <a:lnTo>
                  <a:pt x="10287000" y="0"/>
                </a:lnTo>
                <a:lnTo>
                  <a:pt x="10287000" y="5131067"/>
                </a:lnTo>
                <a:lnTo>
                  <a:pt x="0" y="5131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048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742" y="88538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2" y="0"/>
                </a:lnTo>
                <a:lnTo>
                  <a:pt x="3746682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742" y="1232633"/>
            <a:ext cx="8569899" cy="265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731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ИСПОЛЬЗОВАННЫЕ НАБОРЫ ТЕХНОЛОГИЙ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80508" y="5386156"/>
            <a:ext cx="4874501" cy="508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Анализ данных: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Pandas,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NumPy,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Matplotlib,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Seaborn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Машинное обучение: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Scikit-learn</a:t>
            </a:r>
          </a:p>
          <a:p>
            <a:pPr algn="just">
              <a:lnSpc>
                <a:spcPts val="50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328821" y="5610515"/>
            <a:ext cx="6481643" cy="380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Дизайн: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Figma (для интерфейса)</a:t>
            </a:r>
          </a:p>
          <a:p>
            <a:pPr algn="just">
              <a:lnSpc>
                <a:spcPts val="5039"/>
              </a:lnSpc>
            </a:pPr>
            <a:r>
              <a:rPr lang="en-US" sz="35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Дополнительно:</a:t>
            </a:r>
            <a:r>
              <a:rPr lang="en-US" b="true" sz="35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Git,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GitHub, 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Jupyter Notebook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920549" y="-163462"/>
            <a:ext cx="10287260" cy="10298430"/>
          </a:xfrm>
          <a:custGeom>
            <a:avLst/>
            <a:gdLst/>
            <a:ahLst/>
            <a:cxnLst/>
            <a:rect r="r" b="b" t="t" l="l"/>
            <a:pathLst>
              <a:path h="10298430" w="10287260">
                <a:moveTo>
                  <a:pt x="10287261" y="10298430"/>
                </a:moveTo>
                <a:lnTo>
                  <a:pt x="0" y="10298430"/>
                </a:lnTo>
                <a:lnTo>
                  <a:pt x="0" y="0"/>
                </a:lnTo>
                <a:lnTo>
                  <a:pt x="10287261" y="0"/>
                </a:lnTo>
                <a:lnTo>
                  <a:pt x="10287261" y="102984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21173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751212"/>
                </a:solidFill>
                <a:latin typeface="DM Sans"/>
                <a:ea typeface="DM Sans"/>
                <a:cs typeface="DM Sans"/>
                <a:sym typeface="DM Sans"/>
              </a:rPr>
              <a:t>AARON LOEB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010368" y="4837377"/>
            <a:ext cx="4256281" cy="6076619"/>
          </a:xfrm>
          <a:custGeom>
            <a:avLst/>
            <a:gdLst/>
            <a:ahLst/>
            <a:cxnLst/>
            <a:rect r="r" b="b" t="t" l="l"/>
            <a:pathLst>
              <a:path h="6076619" w="4256281">
                <a:moveTo>
                  <a:pt x="0" y="0"/>
                </a:moveTo>
                <a:lnTo>
                  <a:pt x="4256282" y="0"/>
                </a:lnTo>
                <a:lnTo>
                  <a:pt x="4256282" y="6076618"/>
                </a:lnTo>
                <a:lnTo>
                  <a:pt x="0" y="607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7" r="-4289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741" y="282248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6711" y="3658825"/>
            <a:ext cx="4790805" cy="6173259"/>
          </a:xfrm>
          <a:custGeom>
            <a:avLst/>
            <a:gdLst/>
            <a:ahLst/>
            <a:cxnLst/>
            <a:rect r="r" b="b" t="t" l="l"/>
            <a:pathLst>
              <a:path h="6173259" w="4790805">
                <a:moveTo>
                  <a:pt x="0" y="0"/>
                </a:moveTo>
                <a:lnTo>
                  <a:pt x="4790804" y="0"/>
                </a:lnTo>
                <a:lnTo>
                  <a:pt x="4790804" y="6173258"/>
                </a:lnTo>
                <a:lnTo>
                  <a:pt x="0" y="6173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77" t="-7455" r="0" b="-41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74223" y="253877"/>
            <a:ext cx="5455247" cy="126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00"/>
              </a:lnSpc>
            </a:pPr>
            <a:r>
              <a:rPr lang="en-US" sz="89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РЕШЕНИЕ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5864" y="2123260"/>
            <a:ext cx="12370506" cy="135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354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РАЗРАБОТАН ML-АЛГОРИТМ, КОТОРЫЙ БАЛАНСИРУЕТ ИНТЕРЕСЫ ВОДИТЕЛЕЙ И ПАССАЖИРОВ ЧЕРЕЗ ОПТИМАЛЬНОЕ ЦЕНООБРАЗОВАНИЕ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9590" y="4894527"/>
            <a:ext cx="7102300" cy="271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  <a:spcBef>
                <a:spcPct val="0"/>
              </a:spcBef>
            </a:pPr>
            <a:r>
              <a:rPr lang="en-US" sz="352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П</a:t>
            </a:r>
            <a:r>
              <a:rPr lang="en-US" sz="352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ри прогоне исторических заказов через нашу модель, суммарный доход водителей будет на 20% выше, чем при использовании их исходных, интуитивных цен.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68" y="5024365"/>
            <a:ext cx="5262635" cy="5262635"/>
          </a:xfrm>
          <a:custGeom>
            <a:avLst/>
            <a:gdLst/>
            <a:ahLst/>
            <a:cxnLst/>
            <a:rect r="r" b="b" t="t" l="l"/>
            <a:pathLst>
              <a:path h="5262635" w="5262635">
                <a:moveTo>
                  <a:pt x="0" y="0"/>
                </a:moveTo>
                <a:lnTo>
                  <a:pt x="5262636" y="0"/>
                </a:lnTo>
                <a:lnTo>
                  <a:pt x="5262636" y="5262635"/>
                </a:lnTo>
                <a:lnTo>
                  <a:pt x="0" y="526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68880" y="367620"/>
            <a:ext cx="9519120" cy="202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АЛЬТЕРНАТИВНЫЕ ПОДХОДЫ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5143500"/>
                </a:moveTo>
                <a:lnTo>
                  <a:pt x="5143500" y="5143500"/>
                </a:lnTo>
                <a:lnTo>
                  <a:pt x="51435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60784" y="0"/>
            <a:ext cx="3116456" cy="10287000"/>
            <a:chOff x="0" y="0"/>
            <a:chExt cx="482821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2821" cy="1593725"/>
            </a:xfrm>
            <a:custGeom>
              <a:avLst/>
              <a:gdLst/>
              <a:ahLst/>
              <a:cxnLst/>
              <a:rect r="r" b="b" t="t" l="l"/>
              <a:pathLst>
                <a:path h="1593725" w="482821">
                  <a:moveTo>
                    <a:pt x="0" y="0"/>
                  </a:moveTo>
                  <a:lnTo>
                    <a:pt x="482821" y="0"/>
                  </a:lnTo>
                  <a:lnTo>
                    <a:pt x="4828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97719" t="0" r="-19771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68880" y="3291444"/>
            <a:ext cx="695433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СУЩЕСТВУЮЩИЕ ПОДХОДЫ: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768880" y="4408452"/>
          <a:ext cx="8830613" cy="5122115"/>
        </p:xfrm>
        <a:graphic>
          <a:graphicData uri="http://schemas.openxmlformats.org/drawingml/2006/table">
            <a:tbl>
              <a:tblPr/>
              <a:tblGrid>
                <a:gridCol w="8830613"/>
              </a:tblGrid>
              <a:tr h="1704025">
                <a:tc>
                  <a:txBody>
                    <a:bodyPr anchor="t" rtlCol="false"/>
                    <a:lstStyle/>
                    <a:p>
                      <a:pPr algn="l" marL="734051" indent="-367026" lvl="1">
                        <a:lnSpc>
                          <a:spcPts val="47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Ручной подбор цены (интуитивно, рискованно)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1212"/>
                    </a:solidFill>
                  </a:tcPr>
                </a:tc>
              </a:tr>
              <a:tr h="1694587">
                <a:tc>
                  <a:txBody>
                    <a:bodyPr anchor="t" rtlCol="false"/>
                    <a:lstStyle/>
                    <a:p>
                      <a:pPr algn="l" marL="734051" indent="-367026" lvl="1">
                        <a:lnSpc>
                          <a:spcPts val="47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Статические правила (например, +10% к цене пассажира)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1212"/>
                    </a:solidFill>
                  </a:tcPr>
                </a:tc>
              </a:tr>
              <a:tr h="1723503">
                <a:tc>
                  <a:txBody>
                    <a:bodyPr anchor="t" rtlCol="false"/>
                    <a:lstStyle/>
                    <a:p>
                      <a:pPr algn="l" marL="734051" indent="-367026" lvl="1">
                        <a:lnSpc>
                          <a:spcPts val="47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Агрессивное завышение цен (недовольство пассажиров)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1212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411153" y="86973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394829" y="-1662788"/>
            <a:ext cx="11949788" cy="11949788"/>
          </a:xfrm>
          <a:custGeom>
            <a:avLst/>
            <a:gdLst/>
            <a:ahLst/>
            <a:cxnLst/>
            <a:rect r="r" b="b" t="t" l="l"/>
            <a:pathLst>
              <a:path h="11949788" w="11949788">
                <a:moveTo>
                  <a:pt x="0" y="11949788"/>
                </a:moveTo>
                <a:lnTo>
                  <a:pt x="11949788" y="11949788"/>
                </a:lnTo>
                <a:lnTo>
                  <a:pt x="11949788" y="0"/>
                </a:lnTo>
                <a:lnTo>
                  <a:pt x="0" y="0"/>
                </a:lnTo>
                <a:lnTo>
                  <a:pt x="0" y="119497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2960" y="1919419"/>
            <a:ext cx="12338137" cy="53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6"/>
              </a:lnSpc>
            </a:pPr>
            <a:r>
              <a:rPr lang="en-US" sz="309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ГИПОТЕЗЫ, ПРОВЕРЕННЫЕ В ХОДЕ АНАЛИЗА ДАННЫХ: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4941" y="0"/>
            <a:ext cx="3980018" cy="2344642"/>
            <a:chOff x="0" y="0"/>
            <a:chExt cx="616609" cy="3632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6609" cy="363246"/>
            </a:xfrm>
            <a:custGeom>
              <a:avLst/>
              <a:gdLst/>
              <a:ahLst/>
              <a:cxnLst/>
              <a:rect r="r" b="b" t="t" l="l"/>
              <a:pathLst>
                <a:path h="363246" w="616609">
                  <a:moveTo>
                    <a:pt x="0" y="0"/>
                  </a:moveTo>
                  <a:lnTo>
                    <a:pt x="616609" y="0"/>
                  </a:lnTo>
                  <a:lnTo>
                    <a:pt x="616609" y="363246"/>
                  </a:lnTo>
                  <a:lnTo>
                    <a:pt x="0" y="363246"/>
                  </a:lnTo>
                  <a:close/>
                </a:path>
              </a:pathLst>
            </a:custGeom>
            <a:blipFill>
              <a:blip r:embed="rId4"/>
              <a:stretch>
                <a:fillRect l="0" t="-6547" r="0" b="-65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088016" y="0"/>
            <a:ext cx="2399969" cy="10287000"/>
            <a:chOff x="0" y="0"/>
            <a:chExt cx="371818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18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371818">
                  <a:moveTo>
                    <a:pt x="0" y="0"/>
                  </a:moveTo>
                  <a:lnTo>
                    <a:pt x="371818" y="0"/>
                  </a:lnTo>
                  <a:lnTo>
                    <a:pt x="3718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5"/>
              <a:stretch>
                <a:fillRect l="-271673" t="0" r="-27167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91609" y="86973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2" y="0"/>
                </a:lnTo>
                <a:lnTo>
                  <a:pt x="3746682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54270" y="4312106"/>
            <a:ext cx="4754032" cy="5526055"/>
          </a:xfrm>
          <a:custGeom>
            <a:avLst/>
            <a:gdLst/>
            <a:ahLst/>
            <a:cxnLst/>
            <a:rect r="r" b="b" t="t" l="l"/>
            <a:pathLst>
              <a:path h="5526055" w="4754032">
                <a:moveTo>
                  <a:pt x="0" y="0"/>
                </a:moveTo>
                <a:lnTo>
                  <a:pt x="4754032" y="0"/>
                </a:lnTo>
                <a:lnTo>
                  <a:pt x="4754032" y="5526055"/>
                </a:lnTo>
                <a:lnTo>
                  <a:pt x="0" y="5526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63" t="0" r="-136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75876" y="4312106"/>
            <a:ext cx="4754032" cy="5526055"/>
          </a:xfrm>
          <a:custGeom>
            <a:avLst/>
            <a:gdLst/>
            <a:ahLst/>
            <a:cxnLst/>
            <a:rect r="r" b="b" t="t" l="l"/>
            <a:pathLst>
              <a:path h="5526055" w="4754032">
                <a:moveTo>
                  <a:pt x="0" y="0"/>
                </a:moveTo>
                <a:lnTo>
                  <a:pt x="4754033" y="0"/>
                </a:lnTo>
                <a:lnTo>
                  <a:pt x="4754033" y="5526055"/>
                </a:lnTo>
                <a:lnTo>
                  <a:pt x="0" y="55260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4822960" y="307087"/>
            <a:ext cx="12070135" cy="1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ИССЛЕДОВАТЕЛЬСКАЯ РАБОТА, ПРОВЕДЕННАЯ НАМИ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5169" y="2793423"/>
            <a:ext cx="4924740" cy="135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270" indent="-279635" lvl="1">
              <a:lnSpc>
                <a:spcPts val="3626"/>
              </a:lnSpc>
              <a:spcBef>
                <a:spcPct val="0"/>
              </a:spcBef>
              <a:buFont typeface="Arial"/>
              <a:buChar char="•"/>
            </a:pPr>
            <a:r>
              <a:rPr lang="en-US" sz="2590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с</a:t>
            </a:r>
            <a:r>
              <a:rPr lang="en-US" sz="2590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уществует нелинейная зависимость между ценой и вероятностью принятия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4270" y="3022023"/>
            <a:ext cx="4589041" cy="89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270" indent="-279635" lvl="1">
              <a:lnSpc>
                <a:spcPts val="3626"/>
              </a:lnSpc>
              <a:spcBef>
                <a:spcPct val="0"/>
              </a:spcBef>
              <a:buFont typeface="Arial"/>
              <a:buChar char="•"/>
            </a:pPr>
            <a:r>
              <a:rPr lang="en-US" sz="2590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в часы пик пассажиры готовы платить больше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253798"/>
            <a:ext cx="9296977" cy="9395303"/>
          </a:xfrm>
          <a:custGeom>
            <a:avLst/>
            <a:gdLst/>
            <a:ahLst/>
            <a:cxnLst/>
            <a:rect r="r" b="b" t="t" l="l"/>
            <a:pathLst>
              <a:path h="9395303" w="9296977">
                <a:moveTo>
                  <a:pt x="0" y="0"/>
                </a:moveTo>
                <a:lnTo>
                  <a:pt x="9296977" y="0"/>
                </a:lnTo>
                <a:lnTo>
                  <a:pt x="9296977" y="9395303"/>
                </a:lnTo>
                <a:lnTo>
                  <a:pt x="0" y="9395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8422" y="1546341"/>
            <a:ext cx="4178382" cy="8412107"/>
          </a:xfrm>
          <a:custGeom>
            <a:avLst/>
            <a:gdLst/>
            <a:ahLst/>
            <a:cxnLst/>
            <a:rect r="r" b="b" t="t" l="l"/>
            <a:pathLst>
              <a:path h="8412107" w="4178382">
                <a:moveTo>
                  <a:pt x="0" y="0"/>
                </a:moveTo>
                <a:lnTo>
                  <a:pt x="4178383" y="0"/>
                </a:lnTo>
                <a:lnTo>
                  <a:pt x="4178383" y="8412107"/>
                </a:lnTo>
                <a:lnTo>
                  <a:pt x="0" y="8412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0414" y="1546341"/>
            <a:ext cx="4178382" cy="8412107"/>
          </a:xfrm>
          <a:custGeom>
            <a:avLst/>
            <a:gdLst/>
            <a:ahLst/>
            <a:cxnLst/>
            <a:rect r="r" b="b" t="t" l="l"/>
            <a:pathLst>
              <a:path h="8412107" w="4178382">
                <a:moveTo>
                  <a:pt x="0" y="0"/>
                </a:moveTo>
                <a:lnTo>
                  <a:pt x="4178382" y="0"/>
                </a:lnTo>
                <a:lnTo>
                  <a:pt x="4178382" y="8412107"/>
                </a:lnTo>
                <a:lnTo>
                  <a:pt x="0" y="8412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4001141" cy="7907371"/>
            <a:chOff x="0" y="0"/>
            <a:chExt cx="1053798" cy="2082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798" cy="2082600"/>
            </a:xfrm>
            <a:custGeom>
              <a:avLst/>
              <a:gdLst/>
              <a:ahLst/>
              <a:cxnLst/>
              <a:rect r="r" b="b" t="t" l="l"/>
              <a:pathLst>
                <a:path h="2082600" w="1053798">
                  <a:moveTo>
                    <a:pt x="0" y="0"/>
                  </a:moveTo>
                  <a:lnTo>
                    <a:pt x="1053798" y="0"/>
                  </a:lnTo>
                  <a:lnTo>
                    <a:pt x="1053798" y="2082600"/>
                  </a:lnTo>
                  <a:lnTo>
                    <a:pt x="0" y="2082600"/>
                  </a:lnTo>
                  <a:close/>
                </a:path>
              </a:pathLst>
            </a:custGeom>
            <a:solidFill>
              <a:srgbClr val="A312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798" cy="21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00499" y="3258118"/>
            <a:ext cx="2226490" cy="2226490"/>
          </a:xfrm>
          <a:custGeom>
            <a:avLst/>
            <a:gdLst/>
            <a:ahLst/>
            <a:cxnLst/>
            <a:rect r="r" b="b" t="t" l="l"/>
            <a:pathLst>
              <a:path h="2226490" w="2226490">
                <a:moveTo>
                  <a:pt x="0" y="0"/>
                </a:moveTo>
                <a:lnTo>
                  <a:pt x="2226490" y="0"/>
                </a:lnTo>
                <a:lnTo>
                  <a:pt x="2226490" y="2226490"/>
                </a:lnTo>
                <a:lnTo>
                  <a:pt x="0" y="222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80017" y="291450"/>
            <a:ext cx="11067455" cy="88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00"/>
              </a:lnSpc>
              <a:spcBef>
                <a:spcPct val="0"/>
              </a:spcBef>
            </a:pPr>
            <a:r>
              <a:rPr lang="en-US" sz="62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СХЕМА РАБОТЫ ПРОТОТИПА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230" y="234300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06930"/>
            <a:ext cx="1435371" cy="10649231"/>
            <a:chOff x="0" y="0"/>
            <a:chExt cx="378040" cy="2804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8040" cy="2804736"/>
            </a:xfrm>
            <a:custGeom>
              <a:avLst/>
              <a:gdLst/>
              <a:ahLst/>
              <a:cxnLst/>
              <a:rect r="r" b="b" t="t" l="l"/>
              <a:pathLst>
                <a:path h="2804736" w="378040">
                  <a:moveTo>
                    <a:pt x="0" y="0"/>
                  </a:moveTo>
                  <a:lnTo>
                    <a:pt x="378040" y="0"/>
                  </a:lnTo>
                  <a:lnTo>
                    <a:pt x="378040" y="2804736"/>
                  </a:lnTo>
                  <a:lnTo>
                    <a:pt x="0" y="2804736"/>
                  </a:lnTo>
                  <a:close/>
                </a:path>
              </a:pathLst>
            </a:custGeom>
            <a:solidFill>
              <a:srgbClr val="A312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8040" cy="2852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80235" y="-87880"/>
            <a:ext cx="10228313" cy="10403455"/>
          </a:xfrm>
          <a:custGeom>
            <a:avLst/>
            <a:gdLst/>
            <a:ahLst/>
            <a:cxnLst/>
            <a:rect r="r" b="b" t="t" l="l"/>
            <a:pathLst>
              <a:path h="10403455" w="10228313">
                <a:moveTo>
                  <a:pt x="0" y="0"/>
                </a:moveTo>
                <a:lnTo>
                  <a:pt x="10228313" y="0"/>
                </a:lnTo>
                <a:lnTo>
                  <a:pt x="10228313" y="10403455"/>
                </a:lnTo>
                <a:lnTo>
                  <a:pt x="0" y="10403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79369" y="0"/>
            <a:ext cx="8966796" cy="3430827"/>
            <a:chOff x="0" y="0"/>
            <a:chExt cx="2361625" cy="9035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1625" cy="903592"/>
            </a:xfrm>
            <a:custGeom>
              <a:avLst/>
              <a:gdLst/>
              <a:ahLst/>
              <a:cxnLst/>
              <a:rect r="r" b="b" t="t" l="l"/>
              <a:pathLst>
                <a:path h="903592" w="2361625">
                  <a:moveTo>
                    <a:pt x="0" y="0"/>
                  </a:moveTo>
                  <a:lnTo>
                    <a:pt x="2361625" y="0"/>
                  </a:lnTo>
                  <a:lnTo>
                    <a:pt x="2361625" y="903592"/>
                  </a:lnTo>
                  <a:lnTo>
                    <a:pt x="0" y="903592"/>
                  </a:lnTo>
                  <a:close/>
                </a:path>
              </a:pathLst>
            </a:custGeom>
            <a:solidFill>
              <a:srgbClr val="75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1625" cy="951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59999">
            <a:off x="100373" y="-23012"/>
            <a:ext cx="2167259" cy="2167259"/>
          </a:xfrm>
          <a:custGeom>
            <a:avLst/>
            <a:gdLst/>
            <a:ahLst/>
            <a:cxnLst/>
            <a:rect r="r" b="b" t="t" l="l"/>
            <a:pathLst>
              <a:path h="2167259" w="2167259">
                <a:moveTo>
                  <a:pt x="0" y="206124"/>
                </a:moveTo>
                <a:lnTo>
                  <a:pt x="1961135" y="0"/>
                </a:lnTo>
                <a:lnTo>
                  <a:pt x="2167259" y="1961136"/>
                </a:lnTo>
                <a:lnTo>
                  <a:pt x="206124" y="2167259"/>
                </a:lnTo>
                <a:lnTo>
                  <a:pt x="0" y="206124"/>
                </a:lnTo>
                <a:close/>
              </a:path>
            </a:pathLst>
          </a:custGeom>
          <a:blipFill>
            <a:blip r:embed="rId4"/>
            <a:stretch>
              <a:fillRect l="-2425" t="-616" r="0" b="-180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0304" y="8697387"/>
            <a:ext cx="3746681" cy="1121826"/>
          </a:xfrm>
          <a:custGeom>
            <a:avLst/>
            <a:gdLst/>
            <a:ahLst/>
            <a:cxnLst/>
            <a:rect r="r" b="b" t="t" l="l"/>
            <a:pathLst>
              <a:path h="1121826" w="3746681">
                <a:moveTo>
                  <a:pt x="0" y="0"/>
                </a:moveTo>
                <a:lnTo>
                  <a:pt x="3746681" y="0"/>
                </a:lnTo>
                <a:lnTo>
                  <a:pt x="3746681" y="1121826"/>
                </a:lnTo>
                <a:lnTo>
                  <a:pt x="0" y="112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07722" y="3735441"/>
            <a:ext cx="2756813" cy="2756813"/>
          </a:xfrm>
          <a:custGeom>
            <a:avLst/>
            <a:gdLst/>
            <a:ahLst/>
            <a:cxnLst/>
            <a:rect r="r" b="b" t="t" l="l"/>
            <a:pathLst>
              <a:path h="2756813" w="2756813">
                <a:moveTo>
                  <a:pt x="0" y="0"/>
                </a:moveTo>
                <a:lnTo>
                  <a:pt x="2756813" y="0"/>
                </a:lnTo>
                <a:lnTo>
                  <a:pt x="2756813" y="2756813"/>
                </a:lnTo>
                <a:lnTo>
                  <a:pt x="0" y="2756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8034" y="6235443"/>
            <a:ext cx="1971938" cy="1971938"/>
          </a:xfrm>
          <a:custGeom>
            <a:avLst/>
            <a:gdLst/>
            <a:ahLst/>
            <a:cxnLst/>
            <a:rect r="r" b="b" t="t" l="l"/>
            <a:pathLst>
              <a:path h="1971938" w="1971938">
                <a:moveTo>
                  <a:pt x="0" y="0"/>
                </a:moveTo>
                <a:lnTo>
                  <a:pt x="1971938" y="0"/>
                </a:lnTo>
                <a:lnTo>
                  <a:pt x="1971938" y="1971938"/>
                </a:lnTo>
                <a:lnTo>
                  <a:pt x="0" y="1971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8034" y="8298020"/>
            <a:ext cx="1920560" cy="1920560"/>
          </a:xfrm>
          <a:custGeom>
            <a:avLst/>
            <a:gdLst/>
            <a:ahLst/>
            <a:cxnLst/>
            <a:rect r="r" b="b" t="t" l="l"/>
            <a:pathLst>
              <a:path h="1920560" w="1920560">
                <a:moveTo>
                  <a:pt x="0" y="0"/>
                </a:moveTo>
                <a:lnTo>
                  <a:pt x="1920560" y="0"/>
                </a:lnTo>
                <a:lnTo>
                  <a:pt x="1920560" y="1920560"/>
                </a:lnTo>
                <a:lnTo>
                  <a:pt x="0" y="1920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679" t="0" r="-2909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8034" y="2180512"/>
            <a:ext cx="1971938" cy="1823534"/>
          </a:xfrm>
          <a:custGeom>
            <a:avLst/>
            <a:gdLst/>
            <a:ahLst/>
            <a:cxnLst/>
            <a:rect r="r" b="b" t="t" l="l"/>
            <a:pathLst>
              <a:path h="1823534" w="1971938">
                <a:moveTo>
                  <a:pt x="0" y="0"/>
                </a:moveTo>
                <a:lnTo>
                  <a:pt x="1971938" y="0"/>
                </a:lnTo>
                <a:lnTo>
                  <a:pt x="1971938" y="1823534"/>
                </a:lnTo>
                <a:lnTo>
                  <a:pt x="0" y="1823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069" r="0" b="-40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7167" y="4127878"/>
            <a:ext cx="1971938" cy="1971938"/>
          </a:xfrm>
          <a:custGeom>
            <a:avLst/>
            <a:gdLst/>
            <a:ahLst/>
            <a:cxnLst/>
            <a:rect r="r" b="b" t="t" l="l"/>
            <a:pathLst>
              <a:path h="1971938" w="1971938">
                <a:moveTo>
                  <a:pt x="0" y="0"/>
                </a:moveTo>
                <a:lnTo>
                  <a:pt x="1971938" y="0"/>
                </a:lnTo>
                <a:lnTo>
                  <a:pt x="1971938" y="1971938"/>
                </a:lnTo>
                <a:lnTo>
                  <a:pt x="0" y="1971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367970" y="739071"/>
            <a:ext cx="8789593" cy="11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0"/>
              </a:lnSpc>
            </a:pPr>
            <a:r>
              <a:rPr lang="en-US" sz="7900">
                <a:solidFill>
                  <a:srgbClr val="F5F2EF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НАША КОМАНДА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54855" y="512333"/>
            <a:ext cx="4824514" cy="115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3097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Прошутинская Яна </a:t>
            </a:r>
          </a:p>
          <a:p>
            <a:pPr algn="l">
              <a:lnSpc>
                <a:spcPts val="2997"/>
              </a:lnSpc>
            </a:pPr>
            <a:r>
              <a:rPr lang="en-US" sz="2997" b="tru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Tech Lead </a:t>
            </a:r>
            <a:r>
              <a:rPr lang="en-US" sz="2997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(Техлид, менеджер-разработчик)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55722" y="2554117"/>
            <a:ext cx="482451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Рощина Алина 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UI/UX Designer</a:t>
            </a:r>
            <a:r>
              <a:rPr lang="en-US" sz="2999" strike="noStrike" u="none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 (Дизайнер)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54855" y="4605338"/>
            <a:ext cx="482451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Смольникова Анастасия</a:t>
            </a:r>
          </a:p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Manager </a:t>
            </a: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(Менеджер)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55722" y="6683250"/>
            <a:ext cx="482451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Сенчукова Даниэла</a:t>
            </a:r>
          </a:p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Developer</a:t>
            </a: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 (Разработчик)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54855" y="8720138"/>
            <a:ext cx="482364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Малышев Иван</a:t>
            </a:r>
          </a:p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999" b="true">
                <a:solidFill>
                  <a:srgbClr val="A31212"/>
                </a:solidFill>
                <a:latin typeface="DM Sans Bold"/>
                <a:ea typeface="DM Sans Bold"/>
                <a:cs typeface="DM Sans Bold"/>
                <a:sym typeface="DM Sans Bold"/>
              </a:rPr>
              <a:t>QA Engineer</a:t>
            </a:r>
            <a:r>
              <a:rPr lang="en-US" sz="2999">
                <a:solidFill>
                  <a:srgbClr val="A31212"/>
                </a:solidFill>
                <a:latin typeface="DM Sans"/>
                <a:ea typeface="DM Sans"/>
                <a:cs typeface="DM Sans"/>
                <a:sym typeface="DM Sans"/>
              </a:rPr>
              <a:t> (Тестировщик)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DAG2ItV_ttE</dc:identifier>
  <dcterms:modified xsi:type="dcterms:W3CDTF">2011-08-01T06:04:30Z</dcterms:modified>
  <cp:revision>1</cp:revision>
  <dc:title>White Red Geometric Business Strategy Presentation</dc:title>
</cp:coreProperties>
</file>